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  <p:sldMasterId id="2147483679" r:id="rId5"/>
    <p:sldMasterId id="2147483681" r:id="rId6"/>
  </p:sldMasterIdLst>
  <p:notesMasterIdLst>
    <p:notesMasterId r:id="rId26"/>
  </p:notesMasterIdLst>
  <p:handoutMasterIdLst>
    <p:handoutMasterId r:id="rId27"/>
  </p:handoutMasterIdLst>
  <p:sldIdLst>
    <p:sldId id="659" r:id="rId7"/>
    <p:sldId id="668" r:id="rId8"/>
    <p:sldId id="684" r:id="rId9"/>
    <p:sldId id="676" r:id="rId10"/>
    <p:sldId id="685" r:id="rId11"/>
    <p:sldId id="686" r:id="rId12"/>
    <p:sldId id="687" r:id="rId13"/>
    <p:sldId id="682" r:id="rId14"/>
    <p:sldId id="660" r:id="rId15"/>
    <p:sldId id="661" r:id="rId16"/>
    <p:sldId id="662" r:id="rId17"/>
    <p:sldId id="663" r:id="rId18"/>
    <p:sldId id="664" r:id="rId19"/>
    <p:sldId id="667" r:id="rId20"/>
    <p:sldId id="665" r:id="rId21"/>
    <p:sldId id="666" r:id="rId22"/>
    <p:sldId id="678" r:id="rId23"/>
    <p:sldId id="680" r:id="rId24"/>
    <p:sldId id="683" r:id="rId25"/>
  </p:sldIdLst>
  <p:sldSz cx="12192000" cy="6858000"/>
  <p:notesSz cx="6858000" cy="9144000"/>
  <p:custDataLst>
    <p:tags r:id="rId28"/>
  </p:custDataLst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D03AB7"/>
    <a:srgbClr val="2FAABA"/>
    <a:srgbClr val="E0E0DD"/>
    <a:srgbClr val="FFFFFF"/>
    <a:srgbClr val="CC66FF"/>
    <a:srgbClr val="ED7D31"/>
    <a:srgbClr val="C79CF6"/>
    <a:srgbClr val="FF6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 autoAdjust="0"/>
    <p:restoredTop sz="89213" autoAdjust="0"/>
  </p:normalViewPr>
  <p:slideViewPr>
    <p:cSldViewPr snapToGrid="0" snapToObjects="1" showGuides="1">
      <p:cViewPr varScale="1">
        <p:scale>
          <a:sx n="79" d="100"/>
          <a:sy n="79" d="100"/>
        </p:scale>
        <p:origin x="681" y="39"/>
      </p:cViewPr>
      <p:guideLst/>
    </p:cSldViewPr>
  </p:slideViewPr>
  <p:outlineViewPr>
    <p:cViewPr>
      <p:scale>
        <a:sx n="33" d="100"/>
        <a:sy n="33" d="100"/>
      </p:scale>
      <p:origin x="0" y="-686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77" d="100"/>
          <a:sy n="77" d="100"/>
        </p:scale>
        <p:origin x="275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ags" Target="tags/tag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10.05.2024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10.05.2024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natuurenmilieu.nl/doe-mee/eten/vraag-vaker-om-een-doggybag/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138" y="600658"/>
            <a:ext cx="9511236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137" y="1378990"/>
            <a:ext cx="9506121" cy="425346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2"/>
          <a:stretch/>
        </p:blipFill>
        <p:spPr>
          <a:xfrm>
            <a:off x="17170" y="190005"/>
            <a:ext cx="12174830" cy="6858000"/>
          </a:xfrm>
          <a:prstGeom prst="rect">
            <a:avLst/>
          </a:prstGeom>
        </p:spPr>
      </p:pic>
      <p:sp>
        <p:nvSpPr>
          <p:cNvPr id="8" name="Textplatzhalt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en-GB" dirty="0"/>
              <a:t>Name of </a:t>
            </a:r>
            <a:r>
              <a:rPr lang="en-GB" dirty="0" err="1"/>
              <a:t>Slidedeck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rgbClr val="626254"/>
                </a:solidFill>
                <a:latin typeface="Aptos SemiBold" panose="020B0004020202020204" pitchFamily="34" charset="0"/>
                <a:ea typeface="Aptos SemiBold" panose="020B0004020202020204" pitchFamily="34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Chapter Name / Divider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9"/>
          <a:stretch/>
        </p:blipFill>
        <p:spPr>
          <a:xfrm>
            <a:off x="2" y="0"/>
            <a:ext cx="12191999" cy="6858000"/>
          </a:xfrm>
          <a:prstGeom prst="rect">
            <a:avLst/>
          </a:prstGeom>
        </p:spPr>
      </p:pic>
      <p:sp>
        <p:nvSpPr>
          <p:cNvPr id="8" name="Textplatzhalt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en-GB" dirty="0"/>
              <a:t>Name of </a:t>
            </a:r>
            <a:r>
              <a:rPr lang="en-GB" dirty="0" err="1"/>
              <a:t>Slidedeck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rgbClr val="626254"/>
                </a:solidFill>
                <a:latin typeface="Aptos SemiBold" panose="020B0004020202020204" pitchFamily="34" charset="0"/>
                <a:ea typeface="Aptos SemiBold" panose="020B0004020202020204" pitchFamily="34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Chapter Name / Divider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95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0" b="1239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338387" y="4126534"/>
            <a:ext cx="4611830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01. November 2022</a:t>
            </a:r>
          </a:p>
        </p:txBody>
      </p:sp>
      <p:sp>
        <p:nvSpPr>
          <p:cNvPr id="10" name="Textplatzhalt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17643" y="4041516"/>
            <a:ext cx="5474565" cy="1981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Titel eingeben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516" y="592224"/>
            <a:ext cx="2215454" cy="67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09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6F5AA63-E0D3-9389-622A-30BE4B4D4A1B}"/>
              </a:ext>
            </a:extLst>
          </p:cNvPr>
          <p:cNvSpPr/>
          <p:nvPr userDrawn="1"/>
        </p:nvSpPr>
        <p:spPr>
          <a:xfrm>
            <a:off x="0" y="0"/>
            <a:ext cx="12192000" cy="13789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137" y="600658"/>
            <a:ext cx="9506122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137" y="1378990"/>
            <a:ext cx="9506121" cy="425346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FFEFA30-A526-4BC1-7997-D10F9362E640}"/>
              </a:ext>
            </a:extLst>
          </p:cNvPr>
          <p:cNvSpPr txBox="1"/>
          <p:nvPr userDrawn="1"/>
        </p:nvSpPr>
        <p:spPr>
          <a:xfrm>
            <a:off x="5564411" y="180950"/>
            <a:ext cx="1063176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945286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6F5AA63-E0D3-9389-622A-30BE4B4D4A1B}"/>
              </a:ext>
            </a:extLst>
          </p:cNvPr>
          <p:cNvSpPr/>
          <p:nvPr userDrawn="1"/>
        </p:nvSpPr>
        <p:spPr>
          <a:xfrm>
            <a:off x="0" y="0"/>
            <a:ext cx="12192000" cy="13789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138" y="600658"/>
            <a:ext cx="9506121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137" y="1378990"/>
            <a:ext cx="9506121" cy="425346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FFEFA30-A526-4BC1-7997-D10F9362E640}"/>
              </a:ext>
            </a:extLst>
          </p:cNvPr>
          <p:cNvSpPr txBox="1"/>
          <p:nvPr userDrawn="1"/>
        </p:nvSpPr>
        <p:spPr>
          <a:xfrm>
            <a:off x="5542130" y="180950"/>
            <a:ext cx="1107739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991457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6F5AA63-E0D3-9389-622A-30BE4B4D4A1B}"/>
              </a:ext>
            </a:extLst>
          </p:cNvPr>
          <p:cNvSpPr/>
          <p:nvPr userDrawn="1"/>
        </p:nvSpPr>
        <p:spPr>
          <a:xfrm>
            <a:off x="0" y="0"/>
            <a:ext cx="12192000" cy="13789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138" y="600658"/>
            <a:ext cx="9506121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137" y="1378990"/>
            <a:ext cx="9506121" cy="425346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FFEFA30-A526-4BC1-7997-D10F9362E640}"/>
              </a:ext>
            </a:extLst>
          </p:cNvPr>
          <p:cNvSpPr txBox="1"/>
          <p:nvPr userDrawn="1"/>
        </p:nvSpPr>
        <p:spPr>
          <a:xfrm>
            <a:off x="5036061" y="180950"/>
            <a:ext cx="2119876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EXERCISE SOLUTION</a:t>
            </a:r>
          </a:p>
        </p:txBody>
      </p:sp>
    </p:spTree>
    <p:extLst>
      <p:ext uri="{BB962C8B-B14F-4D97-AF65-F5344CB8AC3E}">
        <p14:creationId xmlns:p14="http://schemas.microsoft.com/office/powerpoint/2010/main" val="2782142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137" y="600658"/>
            <a:ext cx="9511237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138" y="1371600"/>
            <a:ext cx="9506121" cy="4260850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26254"/>
              </a:buClr>
              <a:buSzPct val="108000"/>
              <a:buFont typeface="Arial" charset="0"/>
              <a:buChar char="•"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1484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ggy B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138" y="1371600"/>
            <a:ext cx="4608512" cy="426085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2" descr="doggybag">
            <a:extLst>
              <a:ext uri="{FF2B5EF4-FFF2-40B4-BE49-F238E27FC236}">
                <a16:creationId xmlns:a16="http://schemas.microsoft.com/office/drawing/2014/main" id="{9F8D593B-12AC-77F8-5635-D49D161868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84" r="11275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6A00B15-AC3B-1000-B647-90846A2ABB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15587" y="6116742"/>
            <a:ext cx="1379161" cy="626892"/>
          </a:xfrm>
          <a:prstGeom prst="rect">
            <a:avLst/>
          </a:prstGeom>
        </p:spPr>
      </p:pic>
      <p:sp>
        <p:nvSpPr>
          <p:cNvPr id="7" name="Textfeld 6">
            <a:hlinkClick r:id="rId6"/>
            <a:extLst>
              <a:ext uri="{FF2B5EF4-FFF2-40B4-BE49-F238E27FC236}">
                <a16:creationId xmlns:a16="http://schemas.microsoft.com/office/drawing/2014/main" id="{F492856F-6B07-562C-9CFA-0C6E939E2590}"/>
              </a:ext>
            </a:extLst>
          </p:cNvPr>
          <p:cNvSpPr txBox="1"/>
          <p:nvPr userDrawn="1"/>
        </p:nvSpPr>
        <p:spPr>
          <a:xfrm>
            <a:off x="6229350" y="6299383"/>
            <a:ext cx="10679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[Image Credit]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791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spaltig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36432" y="1378990"/>
            <a:ext cx="4635367" cy="426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18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30006" y="1378990"/>
            <a:ext cx="4635367" cy="426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18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0012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5" b="14604"/>
          <a:stretch/>
        </p:blipFill>
        <p:spPr>
          <a:xfrm>
            <a:off x="-140310" y="-26055"/>
            <a:ext cx="12212841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platzhalter 13"/>
          <p:cNvSpPr txBox="1">
            <a:spLocks/>
          </p:cNvSpPr>
          <p:nvPr userDrawn="1"/>
        </p:nvSpPr>
        <p:spPr>
          <a:xfrm>
            <a:off x="3687989" y="6158699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>
                <a:solidFill>
                  <a:schemeClr val="bg1"/>
                </a:solidFill>
              </a:rPr>
              <a:t>Titel oder Referenten</a:t>
            </a:r>
            <a:r>
              <a:rPr lang="de-DE" sz="1000" baseline="0" dirty="0">
                <a:solidFill>
                  <a:schemeClr val="bg1"/>
                </a:solidFill>
              </a:rPr>
              <a:t> via Folienmaster zu bearbeiten</a:t>
            </a:r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6" name="Textplatzhalter 13"/>
          <p:cNvSpPr txBox="1">
            <a:spLocks/>
          </p:cNvSpPr>
          <p:nvPr userDrawn="1"/>
        </p:nvSpPr>
        <p:spPr>
          <a:xfrm>
            <a:off x="6231774" y="6203825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1"/>
                </a:solidFill>
              </a:rPr>
              <a:t>Business</a:t>
            </a:r>
            <a:r>
              <a:rPr lang="de-DE" sz="1000" baseline="0" dirty="0">
                <a:solidFill>
                  <a:schemeClr val="bg1"/>
                </a:solidFill>
              </a:rPr>
              <a:t> PF</a:t>
            </a:r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7" name="Textplatzhalter 13"/>
          <p:cNvSpPr txBox="1">
            <a:spLocks/>
          </p:cNvSpPr>
          <p:nvPr userDrawn="1"/>
        </p:nvSpPr>
        <p:spPr>
          <a:xfrm>
            <a:off x="1335339" y="6191614"/>
            <a:ext cx="2175361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>
                <a:solidFill>
                  <a:schemeClr val="bg1"/>
                </a:solidFill>
              </a:rPr>
              <a:pPr/>
              <a:t>‹Nr.›</a:t>
            </a:fld>
            <a:r>
              <a:rPr lang="de-DE" sz="1000" dirty="0">
                <a:solidFill>
                  <a:schemeClr val="bg1"/>
                </a:solidFill>
              </a:rPr>
              <a:t> / x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508" y="6064738"/>
            <a:ext cx="1116954" cy="33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5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1136964-74A9-2544-AAA9-D8C06EC000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6482" cy="6858000"/>
          </a:xfrm>
          <a:prstGeom prst="rect">
            <a:avLst/>
          </a:prstGeom>
        </p:spPr>
      </p:pic>
      <p:sp>
        <p:nvSpPr>
          <p:cNvPr id="9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rgbClr val="626254"/>
                </a:solidFill>
                <a:latin typeface="Aptos" panose="020B0004020202020204" pitchFamily="34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en-GB" dirty="0"/>
              <a:t>S</a:t>
            </a:r>
            <a:r>
              <a:rPr lang="de-DE" dirty="0"/>
              <a:t>emester Information</a:t>
            </a:r>
          </a:p>
        </p:txBody>
      </p:sp>
      <p:sp>
        <p:nvSpPr>
          <p:cNvPr id="10" name="Textplatzhalt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3429000"/>
            <a:ext cx="5509300" cy="26214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rgbClr val="626254"/>
                </a:solidFill>
                <a:effectLst/>
                <a:latin typeface="+mj-lt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r>
              <a:rPr lang="en-US" sz="3200" dirty="0"/>
              <a:t>BIS3071 / BIS2151</a:t>
            </a:r>
            <a:br>
              <a:rPr lang="en-US" sz="3200" dirty="0"/>
            </a:br>
            <a:r>
              <a:rPr lang="en-US" sz="3200" dirty="0"/>
              <a:t>Programming</a:t>
            </a:r>
          </a:p>
          <a:p>
            <a:endParaRPr lang="en-US" sz="3200" dirty="0">
              <a:latin typeface="Arial"/>
              <a:cs typeface="Arial"/>
            </a:endParaRPr>
          </a:p>
          <a:p>
            <a:r>
              <a:rPr lang="en-US" sz="3200" dirty="0">
                <a:cs typeface="Arial"/>
              </a:rPr>
              <a:t>08 Data Compression</a:t>
            </a:r>
          </a:p>
          <a:p>
            <a:r>
              <a:rPr lang="en-US" sz="3200" dirty="0"/>
              <a:t>Andreas R. Schneider</a:t>
            </a:r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  <p:pic>
        <p:nvPicPr>
          <p:cNvPr id="3" name="Bild 14">
            <a:extLst>
              <a:ext uri="{FF2B5EF4-FFF2-40B4-BE49-F238E27FC236}">
                <a16:creationId xmlns:a16="http://schemas.microsoft.com/office/drawing/2014/main" id="{6B4D1D10-C9AD-581D-33F9-79BFDBB50C5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47" y="5824476"/>
            <a:ext cx="1532766" cy="5173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D291D33-DF9D-07F0-6917-8A8BBCA9132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87134" y="5601461"/>
            <a:ext cx="1958299" cy="90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50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6">
            <a:extLst>
              <a:ext uri="{FF2B5EF4-FFF2-40B4-BE49-F238E27FC236}">
                <a16:creationId xmlns:a16="http://schemas.microsoft.com/office/drawing/2014/main" id="{98E7EA9A-11AF-2244-9B1A-EEC7737FBD4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95442D09-2F07-F145-A607-56E978F0A04D}"/>
              </a:ext>
            </a:extLst>
          </p:cNvPr>
          <p:cNvSpPr txBox="1">
            <a:spLocks/>
          </p:cNvSpPr>
          <p:nvPr userDrawn="1"/>
        </p:nvSpPr>
        <p:spPr>
          <a:xfrm>
            <a:off x="4994492" y="6268956"/>
            <a:ext cx="2203015" cy="40562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de-DE" sz="1000" dirty="0"/>
              <a:t>BIS3071 / BIS2151 Programming</a:t>
            </a:r>
            <a:br>
              <a:rPr lang="de-DE" sz="1000" dirty="0"/>
            </a:br>
            <a:r>
              <a:rPr lang="de-DE" sz="1000" dirty="0"/>
              <a:t>Tutorial  5 – </a:t>
            </a:r>
            <a:r>
              <a:rPr lang="de-DE" sz="1000" dirty="0" err="1"/>
              <a:t>summer</a:t>
            </a:r>
            <a:r>
              <a:rPr lang="de-DE" sz="1000" dirty="0"/>
              <a:t> </a:t>
            </a:r>
            <a:r>
              <a:rPr lang="de-DE" sz="1000" dirty="0" err="1"/>
              <a:t>term</a:t>
            </a:r>
            <a:r>
              <a:rPr lang="de-DE" sz="1000" dirty="0"/>
              <a:t> 2024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048AA382-9367-CB46-A21D-C5EE9A8D06CB}"/>
              </a:ext>
            </a:extLst>
          </p:cNvPr>
          <p:cNvSpPr txBox="1">
            <a:spLocks/>
          </p:cNvSpPr>
          <p:nvPr userDrawn="1"/>
        </p:nvSpPr>
        <p:spPr>
          <a:xfrm>
            <a:off x="1335024" y="6190488"/>
            <a:ext cx="2203015" cy="1569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/>
              <a:pPr/>
              <a:t>‹Nr.›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99" r:id="rId2"/>
    <p:sldLayoutId id="2147483700" r:id="rId3"/>
    <p:sldLayoutId id="2147483701" r:id="rId4"/>
    <p:sldLayoutId id="2147483674" r:id="rId5"/>
    <p:sldLayoutId id="2147483697" r:id="rId6"/>
    <p:sldLayoutId id="2147483694" r:id="rId7"/>
    <p:sldLayoutId id="2147483695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93" r:id="rId2"/>
    <p:sldLayoutId id="2147483696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516" y="364997"/>
            <a:ext cx="2215454" cy="547427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52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3" pos="3756" userDrawn="1">
          <p15:clr>
            <a:srgbClr val="F26B43"/>
          </p15:clr>
        </p15:guide>
        <p15:guide id="4" pos="3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43F938B-8051-AC2C-1A36-2860109C4C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Summmer</a:t>
            </a:r>
            <a:r>
              <a:rPr lang="de-DE" dirty="0"/>
              <a:t> Term SS24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C8DDF7-128D-DA52-05EB-23F14A2C52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  <a:p>
            <a:r>
              <a:rPr lang="de-DE" sz="2000" dirty="0"/>
              <a:t>BIS3071/BIS2151 </a:t>
            </a:r>
            <a:r>
              <a:rPr lang="de-DE" sz="2000" dirty="0" err="1"/>
              <a:t>Programming</a:t>
            </a:r>
            <a:endParaRPr lang="de-DE" sz="2000" dirty="0"/>
          </a:p>
          <a:p>
            <a:r>
              <a:rPr lang="de-DE" dirty="0"/>
              <a:t>Tutorial 5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328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D68888-D67A-A75E-145E-D67F74266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JavaDoc</a:t>
            </a:r>
            <a:r>
              <a:rPr lang="de-DE" dirty="0"/>
              <a:t>?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77DF761-7F2F-FECD-B076-4F70AAEA5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997" y="1341765"/>
            <a:ext cx="7566570" cy="4332992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E478A115-BEC6-1E11-8D03-8B50EB3C051B}"/>
              </a:ext>
            </a:extLst>
          </p:cNvPr>
          <p:cNvSpPr/>
          <p:nvPr/>
        </p:nvSpPr>
        <p:spPr>
          <a:xfrm>
            <a:off x="1190171" y="1149928"/>
            <a:ext cx="1226458" cy="4046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7538EDB-09AB-D0AD-A1C3-C7645FD0FFC8}"/>
              </a:ext>
            </a:extLst>
          </p:cNvPr>
          <p:cNvSpPr/>
          <p:nvPr/>
        </p:nvSpPr>
        <p:spPr>
          <a:xfrm>
            <a:off x="8868228" y="1248229"/>
            <a:ext cx="950685" cy="820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036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AA7564-683C-FBFE-9138-E543A4D43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JavaDoc</a:t>
            </a:r>
            <a:r>
              <a:rPr lang="de-DE" dirty="0"/>
              <a:t>?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9C6C6DA-FB13-E079-2A74-A0FB675C4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189" y="1379538"/>
            <a:ext cx="8557847" cy="4252912"/>
          </a:xfrm>
        </p:spPr>
      </p:pic>
    </p:spTree>
    <p:extLst>
      <p:ext uri="{BB962C8B-B14F-4D97-AF65-F5344CB8AC3E}">
        <p14:creationId xmlns:p14="http://schemas.microsoft.com/office/powerpoint/2010/main" val="1491614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9A469-E423-6AC9-1A13-BC6CC38E7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JavaDoc</a:t>
            </a:r>
            <a:r>
              <a:rPr lang="de-DE" dirty="0"/>
              <a:t>?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C469D44-D114-82DA-8854-19AA476C5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138" y="1602604"/>
            <a:ext cx="9505950" cy="3806780"/>
          </a:xfrm>
        </p:spPr>
      </p:pic>
    </p:spTree>
    <p:extLst>
      <p:ext uri="{BB962C8B-B14F-4D97-AF65-F5344CB8AC3E}">
        <p14:creationId xmlns:p14="http://schemas.microsoft.com/office/powerpoint/2010/main" val="2354825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25655D-094A-A08D-6F26-D0F2DCC52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JavaDoc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code?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480729A-C3DD-D872-6AB2-E93EC73DE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3519087-E678-1E49-7D3F-46EBB69C43F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2ACCB"/>
              </a:clrFrom>
              <a:clrTo>
                <a:srgbClr val="D2ACC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9177" y="2490780"/>
            <a:ext cx="9553645" cy="187643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8B50A67-2B6E-7DD4-3A1B-DBD7B116BD98}"/>
              </a:ext>
            </a:extLst>
          </p:cNvPr>
          <p:cNvSpPr/>
          <p:nvPr/>
        </p:nvSpPr>
        <p:spPr>
          <a:xfrm>
            <a:off x="1574800" y="2673350"/>
            <a:ext cx="9263063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28E1AE9-1CB6-9916-4166-E99A28EF40BA}"/>
              </a:ext>
            </a:extLst>
          </p:cNvPr>
          <p:cNvSpPr/>
          <p:nvPr/>
        </p:nvSpPr>
        <p:spPr>
          <a:xfrm>
            <a:off x="1562236" y="3359150"/>
            <a:ext cx="7454900" cy="66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9FAC5DB-C130-CA2C-85D7-5EEBEE97757A}"/>
              </a:ext>
            </a:extLst>
          </p:cNvPr>
          <p:cNvSpPr/>
          <p:nvPr/>
        </p:nvSpPr>
        <p:spPr>
          <a:xfrm>
            <a:off x="1597196" y="4019550"/>
            <a:ext cx="3340100" cy="229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789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EC63B-5D84-DF57-78E9-FF19B56D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Extract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tags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2D493747-3359-FEA4-994E-4A83CB4A23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6515026"/>
              </p:ext>
            </p:extLst>
          </p:nvPr>
        </p:nvGraphicFramePr>
        <p:xfrm>
          <a:off x="1326626" y="994410"/>
          <a:ext cx="9505950" cy="521208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4752975">
                  <a:extLst>
                    <a:ext uri="{9D8B030D-6E8A-4147-A177-3AD203B41FA5}">
                      <a16:colId xmlns:a16="http://schemas.microsoft.com/office/drawing/2014/main" val="1335675856"/>
                    </a:ext>
                  </a:extLst>
                </a:gridCol>
                <a:gridCol w="4752975">
                  <a:extLst>
                    <a:ext uri="{9D8B030D-6E8A-4147-A177-3AD203B41FA5}">
                      <a16:colId xmlns:a16="http://schemas.microsoft.com/office/drawing/2014/main" val="3082937809"/>
                    </a:ext>
                  </a:extLst>
                </a:gridCol>
              </a:tblGrid>
              <a:tr h="683578">
                <a:tc>
                  <a:txBody>
                    <a:bodyPr/>
                    <a:lstStyle/>
                    <a:p>
                      <a:r>
                        <a:rPr lang="de-DE" dirty="0"/>
                        <a:t>@author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Adds an Author entry with the specified name text to the generated documents when the -author option is used.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221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@param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Adds a parameter with the specified parameter-name followed by the specified description to the Parameters section.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357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@return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Adds a Returns section with the description text. 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794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@link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Inserts an inline link with a visible text label that points to the documentation for the specified package, class, or member name of a referenced class. 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207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@throws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@throws tag adds a Throws subheading to the generated documentation, with the class-name and description text. 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998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@see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Adds a See Also heading with a link or text entry that points to a reference.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465885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13555596-EEC6-B223-1514-76DF0F591CF0}"/>
              </a:ext>
            </a:extLst>
          </p:cNvPr>
          <p:cNvSpPr txBox="1"/>
          <p:nvPr/>
        </p:nvSpPr>
        <p:spPr>
          <a:xfrm>
            <a:off x="8089900" y="6596962"/>
            <a:ext cx="30162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dirty="0">
                <a:solidFill>
                  <a:srgbClr val="00B0F0"/>
                </a:solidFill>
              </a:rPr>
              <a:t>[https://docs.oracle.com/javase/8/docs/technotes/tools/windows/javadoc.html]</a:t>
            </a:r>
          </a:p>
        </p:txBody>
      </p:sp>
    </p:spTree>
    <p:extLst>
      <p:ext uri="{BB962C8B-B14F-4D97-AF65-F5344CB8AC3E}">
        <p14:creationId xmlns:p14="http://schemas.microsoft.com/office/powerpoint/2010/main" val="1780939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431B0E-B4C9-8C50-E723-D04993EBA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JavaDoc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920CAF0-1F3D-472F-2FC6-ADCC68BB9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950" y="1597151"/>
            <a:ext cx="3740160" cy="2594649"/>
          </a:xfrm>
        </p:spPr>
      </p:pic>
    </p:spTree>
    <p:extLst>
      <p:ext uri="{BB962C8B-B14F-4D97-AF65-F5344CB8AC3E}">
        <p14:creationId xmlns:p14="http://schemas.microsoft.com/office/powerpoint/2010/main" val="2207949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6D3BB0-DF65-7BB1-A7FF-E919D444D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Comments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C4D2D1-9B5C-57DB-3284-A0E918D64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Single-line Comments</a:t>
            </a:r>
          </a:p>
          <a:p>
            <a:pPr marL="0" indent="0">
              <a:buNone/>
            </a:pPr>
            <a:r>
              <a:rPr lang="de-DE" dirty="0"/>
              <a:t>	//</a:t>
            </a:r>
          </a:p>
          <a:p>
            <a:r>
              <a:rPr lang="de-DE" dirty="0"/>
              <a:t>Multi-line Comments</a:t>
            </a:r>
          </a:p>
          <a:p>
            <a:pPr marL="0" indent="0">
              <a:buNone/>
            </a:pPr>
            <a:r>
              <a:rPr lang="de-DE" dirty="0"/>
              <a:t>	/*		</a:t>
            </a:r>
          </a:p>
          <a:p>
            <a:pPr marL="0" indent="0">
              <a:buNone/>
            </a:pPr>
            <a:r>
              <a:rPr lang="de-DE" dirty="0"/>
              <a:t>			*/</a:t>
            </a:r>
          </a:p>
          <a:p>
            <a:r>
              <a:rPr lang="de-DE" dirty="0" err="1"/>
              <a:t>JavaDoc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/**		</a:t>
            </a:r>
          </a:p>
          <a:p>
            <a:pPr marL="0" indent="0">
              <a:buNone/>
            </a:pPr>
            <a:r>
              <a:rPr lang="de-DE" dirty="0"/>
              <a:t>	  *	</a:t>
            </a:r>
          </a:p>
          <a:p>
            <a:pPr marL="0" indent="0">
              <a:buNone/>
            </a:pPr>
            <a:r>
              <a:rPr lang="de-DE" dirty="0"/>
              <a:t>	  *		 */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DB31025-7693-CD8B-C802-0985F2E2D83E}"/>
              </a:ext>
            </a:extLst>
          </p:cNvPr>
          <p:cNvSpPr txBox="1"/>
          <p:nvPr/>
        </p:nvSpPr>
        <p:spPr>
          <a:xfrm>
            <a:off x="6807200" y="1371600"/>
            <a:ext cx="3232150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Shortcut: </a:t>
            </a:r>
          </a:p>
          <a:p>
            <a:r>
              <a:rPr lang="de-DE" dirty="0"/>
              <a:t>[</a:t>
            </a:r>
            <a:r>
              <a:rPr lang="de-DE" dirty="0" err="1"/>
              <a:t>ctrl</a:t>
            </a:r>
            <a:r>
              <a:rPr lang="de-DE" dirty="0"/>
              <a:t>]+[shift]+[c]</a:t>
            </a:r>
          </a:p>
        </p:txBody>
      </p:sp>
    </p:spTree>
    <p:extLst>
      <p:ext uri="{BB962C8B-B14F-4D97-AF65-F5344CB8AC3E}">
        <p14:creationId xmlns:p14="http://schemas.microsoft.com/office/powerpoint/2010/main" val="75213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97393-4EAF-07D5-7BD8-789C1B323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Exercise</a:t>
            </a:r>
            <a:r>
              <a:rPr lang="de-DE" dirty="0"/>
              <a:t> </a:t>
            </a:r>
            <a:r>
              <a:rPr lang="de-DE" dirty="0" err="1"/>
              <a:t>Exception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&amp; Scanner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6FBE61-8FAA-B0A4-69A6-5035B0B19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Create a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„Training“. The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integers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console</a:t>
            </a:r>
            <a:r>
              <a:rPr lang="de-DE" dirty="0"/>
              <a:t>. </a:t>
            </a:r>
          </a:p>
          <a:p>
            <a:r>
              <a:rPr lang="de-DE" dirty="0"/>
              <a:t>Use </a:t>
            </a:r>
            <a:r>
              <a:rPr lang="de-DE" dirty="0" err="1"/>
              <a:t>specified</a:t>
            </a:r>
            <a:r>
              <a:rPr lang="de-DE" dirty="0"/>
              <a:t> </a:t>
            </a:r>
            <a:r>
              <a:rPr lang="de-DE" dirty="0" err="1"/>
              <a:t>Exception</a:t>
            </a:r>
            <a:r>
              <a:rPr lang="de-DE" dirty="0"/>
              <a:t> Handling in </a:t>
            </a:r>
            <a:r>
              <a:rPr lang="de-DE" dirty="0" err="1"/>
              <a:t>case</a:t>
            </a:r>
            <a:r>
              <a:rPr lang="de-DE" dirty="0"/>
              <a:t> an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occurs</a:t>
            </a:r>
            <a:r>
              <a:rPr lang="de-DE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9442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20CBB81-CBBF-B67B-1321-640616C19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Solution </a:t>
            </a:r>
            <a:endParaRPr lang="en-GB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7332E67-3116-F5C9-47A6-26BCEEAEB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5814" y="4071256"/>
            <a:ext cx="3831772" cy="1561193"/>
          </a:xfrm>
        </p:spPr>
        <p:txBody>
          <a:bodyPr/>
          <a:lstStyle/>
          <a:p>
            <a:r>
              <a:rPr lang="de-DE" dirty="0"/>
              <a:t>Also possible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NumberFormatException</a:t>
            </a:r>
            <a:r>
              <a:rPr lang="de-DE" dirty="0"/>
              <a:t> in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Integer.parseInt</a:t>
            </a:r>
            <a:r>
              <a:rPr lang="de-DE" dirty="0"/>
              <a:t>()</a:t>
            </a:r>
            <a:endParaRPr lang="en-GB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B2D24AE-BBC4-A699-BD0D-DAA94697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43" y="1339897"/>
            <a:ext cx="6248016" cy="52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91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41CD1-CD19-8AF4-BE93-11DA195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Hints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 02</a:t>
            </a:r>
            <a:endParaRPr lang="en-GB" dirty="0"/>
          </a:p>
        </p:txBody>
      </p:sp>
      <p:pic>
        <p:nvPicPr>
          <p:cNvPr id="5" name="Inhaltsplatzhalter 4" descr="Ein Bild, das Screenshot, Text, Design enthält.&#10;&#10;Automatisch generierte Beschreibung">
            <a:extLst>
              <a:ext uri="{FF2B5EF4-FFF2-40B4-BE49-F238E27FC236}">
                <a16:creationId xmlns:a16="http://schemas.microsoft.com/office/drawing/2014/main" id="{C73417C0-CF62-C52C-E8E7-A33ADC956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7643" y="52551"/>
            <a:ext cx="3537659" cy="6579476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FC55E96-2CBA-4D47-E264-099BCE0A3B94}"/>
              </a:ext>
            </a:extLst>
          </p:cNvPr>
          <p:cNvSpPr txBox="1"/>
          <p:nvPr/>
        </p:nvSpPr>
        <p:spPr>
          <a:xfrm>
            <a:off x="987971" y="1902372"/>
            <a:ext cx="47822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Example</a:t>
            </a:r>
            <a:r>
              <a:rPr lang="de-DE" sz="2000" dirty="0"/>
              <a:t> </a:t>
            </a:r>
            <a:r>
              <a:rPr lang="de-DE" sz="2000" dirty="0" err="1"/>
              <a:t>Structure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Manager </a:t>
            </a:r>
            <a:r>
              <a:rPr lang="de-DE" sz="2000" dirty="0" err="1"/>
              <a:t>classes</a:t>
            </a:r>
            <a:r>
              <a:rPr lang="de-DE" sz="2000" dirty="0"/>
              <a:t>: </a:t>
            </a:r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r>
              <a:rPr lang="de-DE" sz="2000" dirty="0" err="1"/>
              <a:t>Don‘t</a:t>
            </a:r>
            <a:r>
              <a:rPr lang="de-DE" sz="2000" dirty="0"/>
              <a:t> </a:t>
            </a:r>
            <a:r>
              <a:rPr lang="de-DE" sz="2000" dirty="0" err="1"/>
              <a:t>forget</a:t>
            </a:r>
            <a:r>
              <a:rPr lang="de-DE" sz="2000" dirty="0"/>
              <a:t>: </a:t>
            </a:r>
            <a:br>
              <a:rPr lang="de-DE" sz="2000" dirty="0"/>
            </a:br>
            <a:r>
              <a:rPr lang="de-DE" sz="2000" dirty="0"/>
              <a:t>Classes </a:t>
            </a:r>
            <a:r>
              <a:rPr lang="de-DE" sz="2000" dirty="0" err="1"/>
              <a:t>serve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Blueprint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objects</a:t>
            </a:r>
            <a:r>
              <a:rPr lang="de-DE" sz="2000" dirty="0"/>
              <a:t>.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992184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E83B2A-5986-04D4-2A27-A21E4587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5E2EC3-DC86-222B-1343-3387E9B0B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de-DE" dirty="0" err="1"/>
              <a:t>Recap</a:t>
            </a:r>
            <a:endParaRPr lang="de-DE" dirty="0"/>
          </a:p>
          <a:p>
            <a:pPr marL="457200" indent="-457200">
              <a:buAutoNum type="arabicPeriod"/>
            </a:pPr>
            <a:r>
              <a:rPr lang="de-DE" dirty="0" err="1"/>
              <a:t>Exercise</a:t>
            </a:r>
            <a:r>
              <a:rPr lang="de-DE" dirty="0"/>
              <a:t> </a:t>
            </a:r>
            <a:r>
              <a:rPr lang="de-DE" dirty="0" err="1"/>
              <a:t>Exception</a:t>
            </a:r>
            <a:r>
              <a:rPr lang="de-DE" dirty="0"/>
              <a:t> Handling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de-DE" dirty="0" err="1"/>
              <a:t>Exercise</a:t>
            </a:r>
            <a:r>
              <a:rPr lang="de-DE" dirty="0"/>
              <a:t> </a:t>
            </a:r>
            <a:r>
              <a:rPr lang="de-DE" dirty="0" err="1"/>
              <a:t>Inheritance</a:t>
            </a:r>
            <a:r>
              <a:rPr lang="de-DE" dirty="0"/>
              <a:t> </a:t>
            </a:r>
            <a:r>
              <a:rPr lang="de-DE" dirty="0" err="1"/>
              <a:t>advanced</a:t>
            </a:r>
            <a:r>
              <a:rPr lang="de-DE" dirty="0"/>
              <a:t> </a:t>
            </a:r>
          </a:p>
          <a:p>
            <a:pPr marL="457200" indent="-457200">
              <a:buAutoNum type="arabicPeriod"/>
            </a:pPr>
            <a:r>
              <a:rPr lang="de-DE" dirty="0"/>
              <a:t>Questions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6253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24BC9DA-14F3-DA3C-DE5A-FFDFEFEB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Unidentified</a:t>
            </a:r>
            <a:r>
              <a:rPr lang="de-DE" dirty="0"/>
              <a:t> Objects </a:t>
            </a:r>
            <a:endParaRPr lang="en-GB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92F2F20-55FF-9209-4634-A3A1D9BC0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7807" y="2055188"/>
            <a:ext cx="9505950" cy="2607322"/>
          </a:xfrm>
        </p:spPr>
      </p:pic>
    </p:spTree>
    <p:extLst>
      <p:ext uri="{BB962C8B-B14F-4D97-AF65-F5344CB8AC3E}">
        <p14:creationId xmlns:p14="http://schemas.microsoft.com/office/powerpoint/2010/main" val="2571116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C3CC337-A930-B466-3C8C-00406B997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518" y="511805"/>
            <a:ext cx="5557157" cy="5442340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C9E55E58-2D96-0D8D-B341-9C9D8D003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Inheritance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endParaRPr lang="en-GB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50C242B-7E4F-1737-3477-84AF9283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357" y="451945"/>
            <a:ext cx="4990679" cy="4813737"/>
          </a:xfrm>
          <a:prstGeom prst="rect">
            <a:avLst/>
          </a:prstGeom>
        </p:spPr>
      </p:pic>
      <p:pic>
        <p:nvPicPr>
          <p:cNvPr id="6" name="Grafik 5" descr="Pfeil: Leichte Kurve mit einfarbiger Füllung">
            <a:extLst>
              <a:ext uri="{FF2B5EF4-FFF2-40B4-BE49-F238E27FC236}">
                <a16:creationId xmlns:a16="http://schemas.microsoft.com/office/drawing/2014/main" id="{29903FBB-04A5-4246-3758-B1968E793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9475" y="26927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2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DE2632-D406-3B45-9027-E1BEE2A44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Abstract </a:t>
            </a:r>
            <a:r>
              <a:rPr lang="de-DE" dirty="0" err="1"/>
              <a:t>methods</a:t>
            </a:r>
            <a:r>
              <a:rPr lang="de-DE" dirty="0"/>
              <a:t> </a:t>
            </a:r>
            <a:endParaRPr lang="en-GB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EDDBA96-17F4-E30C-8ED7-59D99D3E1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5511"/>
          <a:stretch/>
        </p:blipFill>
        <p:spPr>
          <a:xfrm>
            <a:off x="977462" y="2638097"/>
            <a:ext cx="7309945" cy="1177680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A0EFD2B-6AD8-8981-9438-5CC318572B04}"/>
              </a:ext>
            </a:extLst>
          </p:cNvPr>
          <p:cNvSpPr txBox="1"/>
          <p:nvPr/>
        </p:nvSpPr>
        <p:spPr>
          <a:xfrm>
            <a:off x="1889233" y="2084907"/>
            <a:ext cx="69052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Abstract </a:t>
            </a:r>
            <a:r>
              <a:rPr lang="de-DE" sz="2000" dirty="0" err="1"/>
              <a:t>methods</a:t>
            </a:r>
            <a:r>
              <a:rPr lang="de-DE" sz="2000" dirty="0"/>
              <a:t> </a:t>
            </a:r>
            <a:r>
              <a:rPr lang="de-DE" sz="2000" dirty="0" err="1"/>
              <a:t>never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a </a:t>
            </a:r>
            <a:r>
              <a:rPr lang="de-DE" sz="2000" dirty="0" err="1"/>
              <a:t>body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They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no</a:t>
            </a:r>
            <a:r>
              <a:rPr lang="de-DE" sz="2000" dirty="0"/>
              <a:t> </a:t>
            </a:r>
            <a:r>
              <a:rPr lang="de-DE" sz="2000" dirty="0" err="1"/>
              <a:t>use</a:t>
            </a:r>
            <a:r>
              <a:rPr lang="de-DE" sz="2000" dirty="0"/>
              <a:t> </a:t>
            </a:r>
            <a:r>
              <a:rPr lang="de-DE" sz="2000" dirty="0" err="1"/>
              <a:t>unless</a:t>
            </a:r>
            <a:r>
              <a:rPr lang="de-DE" sz="2000" dirty="0"/>
              <a:t> </a:t>
            </a:r>
            <a:r>
              <a:rPr lang="de-DE" sz="2000" dirty="0" err="1"/>
              <a:t>class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extended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No</a:t>
            </a:r>
            <a:r>
              <a:rPr lang="de-DE" sz="2000" dirty="0"/>
              <a:t> </a:t>
            </a:r>
            <a:r>
              <a:rPr lang="de-DE" sz="2000" dirty="0" err="1"/>
              <a:t>instantiation</a:t>
            </a:r>
            <a:r>
              <a:rPr lang="de-DE" sz="2000"/>
              <a:t> possible</a:t>
            </a:r>
            <a:endParaRPr lang="en-GB" sz="2000" dirty="0"/>
          </a:p>
        </p:txBody>
      </p:sp>
      <p:pic>
        <p:nvPicPr>
          <p:cNvPr id="10" name="Grafik 9" descr="Hochspannung Silhouette">
            <a:extLst>
              <a:ext uri="{FF2B5EF4-FFF2-40B4-BE49-F238E27FC236}">
                <a16:creationId xmlns:a16="http://schemas.microsoft.com/office/drawing/2014/main" id="{D03A8133-DCDB-4EEA-B7DD-791758D3E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938" y="38872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9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ACCD40-FCDA-59EC-D5F0-177C965F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Multiple </a:t>
            </a:r>
            <a:r>
              <a:rPr lang="de-DE" dirty="0" err="1"/>
              <a:t>Inheritance</a:t>
            </a:r>
            <a:r>
              <a:rPr lang="de-DE" dirty="0"/>
              <a:t>?</a:t>
            </a:r>
            <a:endParaRPr lang="en-GB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91EBA7C-52C1-8AF9-EDF4-4AA368FB9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3227" y="2321276"/>
            <a:ext cx="9506121" cy="1304793"/>
          </a:xfrm>
        </p:spPr>
        <p:txBody>
          <a:bodyPr/>
          <a:lstStyle/>
          <a:p>
            <a:r>
              <a:rPr lang="de-DE" dirty="0" err="1"/>
              <a:t>Deadly</a:t>
            </a:r>
            <a:r>
              <a:rPr lang="de-DE" dirty="0"/>
              <a:t> Diamond </a:t>
            </a:r>
            <a:r>
              <a:rPr lang="de-DE" dirty="0" err="1"/>
              <a:t>of</a:t>
            </a:r>
            <a:r>
              <a:rPr lang="de-DE" dirty="0"/>
              <a:t> Death </a:t>
            </a:r>
            <a:endParaRPr lang="en-GB" dirty="0"/>
          </a:p>
        </p:txBody>
      </p:sp>
      <p:pic>
        <p:nvPicPr>
          <p:cNvPr id="10" name="Grafik 9" descr="Hochspannung Silhouette">
            <a:extLst>
              <a:ext uri="{FF2B5EF4-FFF2-40B4-BE49-F238E27FC236}">
                <a16:creationId xmlns:a16="http://schemas.microsoft.com/office/drawing/2014/main" id="{103460FF-0EBD-8625-DADC-87B8DB0ED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642" y="1864076"/>
            <a:ext cx="914400" cy="914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8F6ACB0-E5E6-0C0D-4556-AC9B4B31B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840" y="1592317"/>
            <a:ext cx="2880509" cy="39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15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5177FE2-4473-3B35-3129-D782EC80C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Solution: Interfaces</a:t>
            </a:r>
            <a:endParaRPr lang="en-GB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6E48DCE4-58BE-5E5F-AA81-9F08E9BBB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0332" y="2199816"/>
            <a:ext cx="3858992" cy="1229184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06A0128-6153-79AB-1583-79D1AB366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094" y="1378990"/>
            <a:ext cx="4809159" cy="41079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6924D02-68A7-858B-A079-494D631D7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332" y="3780937"/>
            <a:ext cx="5156280" cy="163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93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BC58BC-87A9-659C-AF82-831ACB69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93D567-8E80-EB35-4371-36D441449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arenR"/>
            </a:pPr>
            <a:r>
              <a:rPr lang="en-US" dirty="0"/>
              <a:t>How could inheritance be built into the cat </a:t>
            </a:r>
            <a:r>
              <a:rPr lang="en-US" dirty="0" err="1"/>
              <a:t>programme</a:t>
            </a:r>
            <a:r>
              <a:rPr lang="en-US" dirty="0"/>
              <a:t>?  Code it.</a:t>
            </a:r>
          </a:p>
          <a:p>
            <a:pPr marL="457200" indent="-457200">
              <a:buAutoNum type="arabicParenR"/>
            </a:pPr>
            <a:r>
              <a:rPr lang="en-US" dirty="0"/>
              <a:t>Make use of an abstract class in your inheritance tree. </a:t>
            </a:r>
          </a:p>
          <a:p>
            <a:pPr marL="457200" indent="-457200">
              <a:buAutoNum type="arabicParenR"/>
            </a:pPr>
            <a:r>
              <a:rPr lang="en-US" dirty="0"/>
              <a:t>Your cat should be a pet and get some methods from another class called Pet. </a:t>
            </a:r>
            <a:br>
              <a:rPr lang="en-US" dirty="0"/>
            </a:br>
            <a:r>
              <a:rPr lang="en-US" dirty="0"/>
              <a:t>(Hint: Why is inheritance not possible?)</a:t>
            </a:r>
            <a:br>
              <a:rPr lang="en-US" dirty="0"/>
            </a:br>
            <a:r>
              <a:rPr lang="en-US" dirty="0"/>
              <a:t>Code it. 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6942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E9AC9-80B5-F051-FCAD-78DC806A9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ABFA192-CBE7-8BE4-4A09-C18BD4DEA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D2ACCB"/>
              </a:clrFrom>
              <a:clrTo>
                <a:srgbClr val="D2ACC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6875" y="409573"/>
            <a:ext cx="9039496" cy="5599760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C0E900D-6313-7702-68FD-D6E7938FE13B}"/>
              </a:ext>
            </a:extLst>
          </p:cNvPr>
          <p:cNvSpPr/>
          <p:nvPr/>
        </p:nvSpPr>
        <p:spPr>
          <a:xfrm>
            <a:off x="1008743" y="224971"/>
            <a:ext cx="9985828" cy="1342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FD00CC0-A062-AA13-11AB-D3F23DF3F9BB}"/>
              </a:ext>
            </a:extLst>
          </p:cNvPr>
          <p:cNvSpPr/>
          <p:nvPr/>
        </p:nvSpPr>
        <p:spPr>
          <a:xfrm>
            <a:off x="1566863" y="1728788"/>
            <a:ext cx="3524250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ADBB0E6-7328-0890-371E-6ED815945CBE}"/>
              </a:ext>
            </a:extLst>
          </p:cNvPr>
          <p:cNvSpPr/>
          <p:nvPr/>
        </p:nvSpPr>
        <p:spPr>
          <a:xfrm>
            <a:off x="1566863" y="3071360"/>
            <a:ext cx="6115050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A4AFAF7-B31A-2754-AB47-0A15D249069A}"/>
              </a:ext>
            </a:extLst>
          </p:cNvPr>
          <p:cNvSpPr/>
          <p:nvPr/>
        </p:nvSpPr>
        <p:spPr>
          <a:xfrm>
            <a:off x="1528763" y="3486150"/>
            <a:ext cx="7077075" cy="167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67F9110-D63E-2E55-398E-E1093B7A34AE}"/>
              </a:ext>
            </a:extLst>
          </p:cNvPr>
          <p:cNvSpPr/>
          <p:nvPr/>
        </p:nvSpPr>
        <p:spPr>
          <a:xfrm>
            <a:off x="7910512" y="3629932"/>
            <a:ext cx="2071687" cy="167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45543EE-17C9-BA36-185B-8128839E489B}"/>
              </a:ext>
            </a:extLst>
          </p:cNvPr>
          <p:cNvSpPr/>
          <p:nvPr/>
        </p:nvSpPr>
        <p:spPr>
          <a:xfrm>
            <a:off x="4838700" y="3797073"/>
            <a:ext cx="4200525" cy="167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3642BB5-69E0-7B40-BD72-D57DC99569BB}"/>
              </a:ext>
            </a:extLst>
          </p:cNvPr>
          <p:cNvSpPr/>
          <p:nvPr/>
        </p:nvSpPr>
        <p:spPr>
          <a:xfrm>
            <a:off x="1566863" y="4052888"/>
            <a:ext cx="5738812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BE7FF7A-D793-8C89-3B2A-9B9BBF31D28A}"/>
              </a:ext>
            </a:extLst>
          </p:cNvPr>
          <p:cNvSpPr/>
          <p:nvPr/>
        </p:nvSpPr>
        <p:spPr>
          <a:xfrm>
            <a:off x="1804988" y="4776788"/>
            <a:ext cx="6424612" cy="346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9373604-1BAC-421A-18EA-00B2D3399125}"/>
              </a:ext>
            </a:extLst>
          </p:cNvPr>
          <p:cNvSpPr/>
          <p:nvPr/>
        </p:nvSpPr>
        <p:spPr>
          <a:xfrm>
            <a:off x="4391025" y="5676900"/>
            <a:ext cx="3871913" cy="167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036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LANGUAGE_ID" val="1033"/>
</p:tagLst>
</file>

<file path=ppt/theme/theme1.xml><?xml version="1.0" encoding="utf-8"?>
<a:theme xmlns:a="http://schemas.openxmlformats.org/drawingml/2006/main" name="Inhalt">
  <a:themeElements>
    <a:clrScheme name="Hochschule Pforzheim">
      <a:dk1>
        <a:srgbClr val="626254"/>
      </a:dk1>
      <a:lt1>
        <a:srgbClr val="FFFFFF"/>
      </a:lt1>
      <a:dk2>
        <a:srgbClr val="F5BC25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ptos">
      <a:majorFont>
        <a:latin typeface="Aptos SemiBold"/>
        <a:ea typeface=""/>
        <a:cs typeface=""/>
      </a:majorFont>
      <a:minorFont>
        <a:latin typeface="Aptos"/>
        <a:ea typeface=""/>
        <a:cs typeface="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master BIS3071.potx" id="{34BA8DC3-2E10-49E7-96D4-225A0528EF78}" vid="{5EC67CBF-F3FD-4A98-858A-BBDA801F2E66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ptos">
      <a:majorFont>
        <a:latin typeface="Aptos SemiBold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master BIS3071.potx" id="{34BA8DC3-2E10-49E7-96D4-225A0528EF78}" vid="{B2550761-6498-4957-BF10-BEA6B5BDFDC0}"/>
    </a:ext>
  </a:extLst>
</a:theme>
</file>

<file path=ppt/theme/theme3.xml><?xml version="1.0" encoding="utf-8"?>
<a:theme xmlns:a="http://schemas.openxmlformats.org/drawingml/2006/main" name="Titel negativ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ptos">
      <a:majorFont>
        <a:latin typeface="Aptos SemiBold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master BIS3071.potx" id="{34BA8DC3-2E10-49E7-96D4-225A0528EF78}" vid="{761562F0-16B2-43DD-9D0B-C3DAF24A6DA6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683C8A194A384F996BE5EC2A91AEA9" ma:contentTypeVersion="12" ma:contentTypeDescription="Create a new document." ma:contentTypeScope="" ma:versionID="871cd820941cecb4e2370bbab85e7563">
  <xsd:schema xmlns:xsd="http://www.w3.org/2001/XMLSchema" xmlns:xs="http://www.w3.org/2001/XMLSchema" xmlns:p="http://schemas.microsoft.com/office/2006/metadata/properties" xmlns:ns2="5d4ac1b8-a4a1-45d9-ab0f-470b2a08d993" xmlns:ns3="1e60a69c-fcf0-45b8-957b-29f53ca3d901" targetNamespace="http://schemas.microsoft.com/office/2006/metadata/properties" ma:root="true" ma:fieldsID="a9fc826221763e25e3acb407fdec8719" ns2:_="" ns3:_="">
    <xsd:import namespace="5d4ac1b8-a4a1-45d9-ab0f-470b2a08d993"/>
    <xsd:import namespace="1e60a69c-fcf0-45b8-957b-29f53ca3d9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ac1b8-a4a1-45d9-ab0f-470b2a08d9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12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a1c85e2b-67fe-41a2-8acc-e86ce58466c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60a69c-fcf0-45b8-957b-29f53ca3d901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580d007-1ec6-43c5-8ee3-22f46225a435}" ma:internalName="TaxCatchAll" ma:showField="CatchAllData" ma:web="1e60a69c-fcf0-45b8-957b-29f53ca3d9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d4ac1b8-a4a1-45d9-ab0f-470b2a08d993">
      <Terms xmlns="http://schemas.microsoft.com/office/infopath/2007/PartnerControls"/>
    </lcf76f155ced4ddcb4097134ff3c332f>
    <TaxCatchAll xmlns="1e60a69c-fcf0-45b8-957b-29f53ca3d901" xsi:nil="true"/>
  </documentManagement>
</p:properties>
</file>

<file path=customXml/itemProps1.xml><?xml version="1.0" encoding="utf-8"?>
<ds:datastoreItem xmlns:ds="http://schemas.openxmlformats.org/officeDocument/2006/customXml" ds:itemID="{0FDEA592-5F38-4DEC-83DE-B4BA4269AE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649CBC-985B-422D-941A-8660A93869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4ac1b8-a4a1-45d9-ab0f-470b2a08d993"/>
    <ds:schemaRef ds:uri="1e60a69c-fcf0-45b8-957b-29f53ca3d9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48209E-B9AE-410F-B153-1683FF95BB62}">
  <ds:schemaRefs>
    <ds:schemaRef ds:uri="http://schemas.microsoft.com/office/2006/metadata/properties"/>
    <ds:schemaRef ds:uri="http://purl.org/dc/terms/"/>
    <ds:schemaRef ds:uri="http://purl.org/dc/dcmitype/"/>
    <ds:schemaRef ds:uri="1e60a69c-fcf0-45b8-957b-29f53ca3d9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5d4ac1b8-a4a1-45d9-ab0f-470b2a08d993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Slidemaster BIS3071</Template>
  <TotalTime>0</TotalTime>
  <Words>411</Words>
  <Application>Microsoft Office PowerPoint</Application>
  <PresentationFormat>Breitbild</PresentationFormat>
  <Paragraphs>75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Aptos</vt:lpstr>
      <vt:lpstr>Aptos SemiBold</vt:lpstr>
      <vt:lpstr>Arial</vt:lpstr>
      <vt:lpstr>Calibri</vt:lpstr>
      <vt:lpstr>Inhalt</vt:lpstr>
      <vt:lpstr>Titel grau</vt:lpstr>
      <vt:lpstr>Titel negativ</vt:lpstr>
      <vt:lpstr>PowerPoint-Präsentation</vt:lpstr>
      <vt:lpstr>Overview</vt:lpstr>
      <vt:lpstr>Unidentified Objects </vt:lpstr>
      <vt:lpstr>Inheritance tree </vt:lpstr>
      <vt:lpstr>Abstract methods </vt:lpstr>
      <vt:lpstr>Multiple Inheritance?</vt:lpstr>
      <vt:lpstr>Solution: Interfaces</vt:lpstr>
      <vt:lpstr>Inheritance</vt:lpstr>
      <vt:lpstr>PowerPoint-Präsentation</vt:lpstr>
      <vt:lpstr>Why do we use JavaDoc?</vt:lpstr>
      <vt:lpstr>Why do we use JavaDoc?</vt:lpstr>
      <vt:lpstr>Why do we use JavaDoc?</vt:lpstr>
      <vt:lpstr>How do we add JavaDoc to our code?</vt:lpstr>
      <vt:lpstr>Extract of the tags</vt:lpstr>
      <vt:lpstr>How to generate JavaDoc</vt:lpstr>
      <vt:lpstr>Types of Comments</vt:lpstr>
      <vt:lpstr>Exercise Exception handling &amp; Scanner</vt:lpstr>
      <vt:lpstr>Example Solution </vt:lpstr>
      <vt:lpstr>Hints Assignment 02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BIS3071 WS23/24 Unit 02 Data Types and Statements</dc:title>
  <dc:creator>Andreas Schneider</dc:creator>
  <cp:lastModifiedBy>Daniela Barmeyer</cp:lastModifiedBy>
  <cp:revision>23</cp:revision>
  <cp:lastPrinted>2017-06-26T12:51:52Z</cp:lastPrinted>
  <dcterms:created xsi:type="dcterms:W3CDTF">2023-10-08T21:02:04Z</dcterms:created>
  <dcterms:modified xsi:type="dcterms:W3CDTF">2024-05-10T07:41:59Z</dcterms:modified>
  <cp:category>Lecture Slides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0x01010041683C8A194A384F996BE5EC2A91AEA9</vt:lpwstr>
  </property>
  <property fmtid="{D5CDD505-2E9C-101B-9397-08002B2CF9AE}" pid="3" name="MediaServiceImageTags">
    <vt:lpwstr/>
  </property>
</Properties>
</file>